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83" r:id="rId14"/>
    <p:sldId id="281" r:id="rId15"/>
    <p:sldId id="282" r:id="rId16"/>
    <p:sldId id="275" r:id="rId17"/>
    <p:sldId id="274" r:id="rId18"/>
    <p:sldId id="279" r:id="rId19"/>
    <p:sldId id="280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12991-CB22-C40E-6B26-E4A5C1B6F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61BDAD-6B76-DD11-17D0-4E449CF8B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88FED5-D4E2-A6D2-FD63-7B1C63C8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DC876A-CE62-C650-50D2-8582BB34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A1EC3A-3B4A-8EFE-A873-9EAF2298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890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F631C-4309-65DF-9FC2-9BBB6011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6ADFE7-8E5B-4428-EFB7-7F3A64E8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9D0F53-7D9F-2BCD-9821-20E01E34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CA034-D361-AF6B-2FDB-29C5B121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071A79-9637-97A3-7158-BCDF0FF5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627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68374F-AEC5-B2EF-74B5-E088D6E87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57B936-2012-EF99-4A51-EB139617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3DC5E4-768B-DB14-A430-56843A9C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E9BF05-5F07-A098-4451-A45526BC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313B94-2C08-71F6-10A4-D4006D02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281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7E85C-5EA2-B7BE-2374-21428581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D9FA24-5C48-8E38-7E3F-E35B75944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605831-FA47-BBCE-85C8-68AF76E2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91A7E5-F4C8-A9BA-A941-8CAF8C9B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461EF-C966-B8F8-56D9-34794357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731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6EFFC-0933-94D8-BF1F-577A53FF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3025CC-2D7B-FB23-B821-0003DB9EF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C7BBDC-A9DF-6C11-947D-F642D3E7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B73AF-B4BE-A1CA-2E47-6FBF2794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D5A45E-B1AA-6392-E7FC-DEDBE2AE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561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A7AF5-5E90-693B-AB50-3D2060DF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722063-1A19-0257-E331-BF5CC9BA2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673E6B-02A3-D85D-6ACE-482F6473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75083C-3707-FB9E-25E9-AD110075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8333E2-1B9C-9BBA-CDBD-E3EBB0C2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346581-69A9-8772-CD5A-F2A28238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64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23E8C-B8BE-F372-36EC-2DC19996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DA5A51-8356-3E88-6164-06E4C4D3D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52020-0F21-7196-B4AD-BDFD69C1E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909CA5-054A-A90F-0178-EC214514B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46334A-2A83-333B-457A-32A03AC86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BF27AB-CDF8-21F0-3954-990F7960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6EF21C-A966-C5EE-41B8-C760049E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E62988-D1E8-E5BF-F524-7978932F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099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D1C9-F0CC-839C-0E6D-5AE8E9D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D5D902-9C9E-B2CF-748B-43CDE6B2A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1E52DD-D10C-E066-6204-5C344BFE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C85F6-3B67-4770-EAB5-1CFDC94C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783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EB1EAD-DEC8-ECBE-AA66-1C83A334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31A016-E154-E4F4-4AA7-9F93FFFA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9FADD4-38C5-55FE-455F-F95021C9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701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35DAE-F5F9-669B-B092-1F518DD7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FA62B-CDB8-B0A6-2A33-FB282B53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A4B5AB-144B-501B-0C5A-99845A15A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3755A0-D451-5635-CD36-11C37850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7C89C5-F323-2334-943C-0F27EADC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AB9EE1-40C3-903C-D441-BBCCD329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31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8086D-C17F-5586-C789-9C73E8AE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45DE238-67C0-3C08-C061-3ECCD1D3F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313F73-D26F-BD84-B1F5-B13417E7F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C250A5-A3A4-7420-AEEF-DAC95959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FA6A15-625C-4992-77FC-18BF27E4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DF0AB8-8129-8672-2293-649D1E0C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65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8FDA0-F3B8-A4BA-18F7-0779DDD2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63B47C-B34B-9240-BCB8-7975E7278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AE6C7A-6006-2DA0-044A-6FCC7B6EE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B2E-B51E-40EC-92C5-DD6D74B22A2B}" type="datetimeFigureOut">
              <a:rPr lang="de-CH" smtClean="0"/>
              <a:t>06.12.2023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BF20C6-9EFB-3A8E-2DA3-4329EB993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70A79D-93C8-93B9-C76E-D8E187DC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99EF-4E37-4964-AB64-D02B903A922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441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aw.githubusercontent.com/helm/helm/main/scripts/get-helm-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rometheus-community.github.io/helm-cha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Monitor REST APIs Using Prometheus and Grafana | Nordic APIs |">
            <a:extLst>
              <a:ext uri="{FF2B5EF4-FFF2-40B4-BE49-F238E27FC236}">
                <a16:creationId xmlns:a16="http://schemas.microsoft.com/office/drawing/2014/main" id="{9C667088-5106-6F82-9CF3-0716206D9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9091" r="6935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111DE0-EF60-C505-B369-6CDB167F1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de-CH" sz="1300">
                <a:solidFill>
                  <a:schemeClr val="bg1"/>
                </a:solidFill>
              </a:rPr>
              <a:t>Yasin Kereci</a:t>
            </a:r>
          </a:p>
          <a:p>
            <a:pPr algn="l"/>
            <a:r>
              <a:rPr lang="de-CH" sz="1300">
                <a:solidFill>
                  <a:schemeClr val="bg1"/>
                </a:solidFill>
              </a:rPr>
              <a:t>SA II / 23A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B28DF61-7239-96A0-8B92-A82B6F63A6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583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58F33-D05E-59BA-B7AB-237B4011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987" y="954485"/>
            <a:ext cx="6002636" cy="1578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>
                <a:highlight>
                  <a:srgbClr val="C0C0C0"/>
                </a:highlight>
              </a:rPr>
              <a:t># Checking firewall status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FFFF00"/>
                </a:highlight>
              </a:rPr>
              <a:t>$ </a:t>
            </a:r>
            <a:r>
              <a:rPr lang="en-US" sz="1600" dirty="0" err="1">
                <a:highlight>
                  <a:srgbClr val="FFFF00"/>
                </a:highlight>
              </a:rPr>
              <a:t>sudo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highlight>
                  <a:srgbClr val="FFFF00"/>
                </a:highlight>
              </a:rPr>
              <a:t>ufw</a:t>
            </a:r>
            <a:r>
              <a:rPr lang="en-US" sz="1600" dirty="0">
                <a:highlight>
                  <a:srgbClr val="FFFF00"/>
                </a:highlight>
              </a:rPr>
              <a:t> status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highlight>
                  <a:srgbClr val="C0C0C0"/>
                </a:highlight>
              </a:rPr>
              <a:t># Allowing a specified port (30020) through the firewall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FFFF00"/>
                </a:highlight>
              </a:rPr>
              <a:t>$ </a:t>
            </a:r>
            <a:r>
              <a:rPr lang="en-US" sz="1600" dirty="0" err="1">
                <a:highlight>
                  <a:srgbClr val="FFFF00"/>
                </a:highlight>
              </a:rPr>
              <a:t>sudo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highlight>
                  <a:srgbClr val="FFFF00"/>
                </a:highlight>
              </a:rPr>
              <a:t>ufw</a:t>
            </a:r>
            <a:r>
              <a:rPr lang="en-US" sz="1600" dirty="0">
                <a:highlight>
                  <a:srgbClr val="FFFF00"/>
                </a:highlight>
              </a:rPr>
              <a:t> allow 30020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highlight>
                  <a:srgbClr val="C0C0C0"/>
                </a:highlight>
              </a:rPr>
              <a:t># Running </a:t>
            </a:r>
            <a:r>
              <a:rPr lang="en-US" sz="1600" dirty="0" err="1">
                <a:highlight>
                  <a:srgbClr val="C0C0C0"/>
                </a:highlight>
              </a:rPr>
              <a:t>Minikube</a:t>
            </a:r>
            <a:r>
              <a:rPr lang="en-US" sz="1600" dirty="0">
                <a:highlight>
                  <a:srgbClr val="C0C0C0"/>
                </a:highlight>
              </a:rPr>
              <a:t> service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FFFF00"/>
                </a:highlight>
              </a:rPr>
              <a:t>$ </a:t>
            </a:r>
            <a:r>
              <a:rPr lang="en-US" sz="1600" dirty="0" err="1">
                <a:highlight>
                  <a:srgbClr val="FFFF00"/>
                </a:highlight>
              </a:rPr>
              <a:t>minikube</a:t>
            </a:r>
            <a:r>
              <a:rPr lang="en-US" sz="1600" dirty="0">
                <a:highlight>
                  <a:srgbClr val="FFFF00"/>
                </a:highlight>
              </a:rPr>
              <a:t> service </a:t>
            </a:r>
            <a:r>
              <a:rPr lang="en-US" sz="1600" dirty="0" err="1">
                <a:highlight>
                  <a:srgbClr val="FFFF00"/>
                </a:highlight>
              </a:rPr>
              <a:t>prometheus</a:t>
            </a:r>
            <a:r>
              <a:rPr lang="en-US" sz="1600" dirty="0">
                <a:highlight>
                  <a:srgbClr val="FFFF00"/>
                </a:highlight>
              </a:rPr>
              <a:t>-server</a:t>
            </a:r>
            <a:endParaRPr lang="de-CH" sz="1600" dirty="0">
              <a:highlight>
                <a:srgbClr val="FFFF00"/>
              </a:highligh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F06FB-49ED-E578-402A-BE8CA20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554890"/>
            <a:ext cx="11164824" cy="1842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CB1C5E3-84B1-720F-51DE-E1AF0561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35" y="878805"/>
            <a:ext cx="15485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EF2D0-9092-EB53-4866-F3DEA602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highlight>
                  <a:srgbClr val="C0C0C0"/>
                </a:highlight>
              </a:rPr>
              <a:t># Creating a connection between the specified IP and port using </a:t>
            </a:r>
            <a:r>
              <a:rPr lang="en-US" sz="2200" dirty="0" err="1">
                <a:highlight>
                  <a:srgbClr val="C0C0C0"/>
                </a:highlight>
              </a:rPr>
              <a:t>socat</a:t>
            </a:r>
            <a:endParaRPr lang="en-US" sz="22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$ </a:t>
            </a:r>
            <a:r>
              <a:rPr lang="en-US" sz="2200" dirty="0" err="1">
                <a:highlight>
                  <a:srgbClr val="FFFF00"/>
                </a:highlight>
              </a:rPr>
              <a:t>sudo</a:t>
            </a:r>
            <a:r>
              <a:rPr lang="en-US" sz="2200" dirty="0">
                <a:highlight>
                  <a:srgbClr val="FFFF00"/>
                </a:highlight>
              </a:rPr>
              <a:t> apt-get install -y </a:t>
            </a:r>
            <a:r>
              <a:rPr lang="en-US" sz="2200" dirty="0" err="1">
                <a:highlight>
                  <a:srgbClr val="FFFF00"/>
                </a:highlight>
              </a:rPr>
              <a:t>socat</a:t>
            </a:r>
            <a:endParaRPr lang="en-US" sz="2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2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$ </a:t>
            </a:r>
            <a:r>
              <a:rPr lang="en-US" sz="2200" dirty="0" err="1">
                <a:highlight>
                  <a:srgbClr val="FFFF00"/>
                </a:highlight>
              </a:rPr>
              <a:t>sudo</a:t>
            </a:r>
            <a:r>
              <a:rPr lang="en-US" sz="2200" dirty="0">
                <a:highlight>
                  <a:srgbClr val="FFFF00"/>
                </a:highlight>
              </a:rPr>
              <a:t> </a:t>
            </a:r>
            <a:r>
              <a:rPr lang="en-US" sz="2200" dirty="0" err="1">
                <a:highlight>
                  <a:srgbClr val="FFFF00"/>
                </a:highlight>
              </a:rPr>
              <a:t>socat</a:t>
            </a:r>
            <a:r>
              <a:rPr lang="en-US" sz="2200" dirty="0">
                <a:highlight>
                  <a:srgbClr val="FFFF00"/>
                </a:highlight>
              </a:rPr>
              <a:t> TCP-LISTEN:30020,fork TCP:192.168.49.2:30155</a:t>
            </a:r>
            <a:endParaRPr lang="de-CH" sz="2200" dirty="0">
              <a:highlight>
                <a:srgbClr val="FFFF00"/>
              </a:highligh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C8C859-6A6A-C23C-F225-8016DD9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12" y="197124"/>
            <a:ext cx="4999736" cy="231237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9ACB0F-209C-AA62-F17D-2C02E2AE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44475"/>
            <a:ext cx="5763768" cy="263692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2AF177E-F486-9F39-6290-301482460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1" y="482565"/>
            <a:ext cx="15485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8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1E1AA-3025-62A6-11F2-D4AE4192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i="1" dirty="0" err="1"/>
              <a:t>Kubernetes</a:t>
            </a:r>
            <a:r>
              <a:rPr lang="de-CH" b="1" i="1" dirty="0"/>
              <a:t> </a:t>
            </a:r>
            <a:r>
              <a:rPr lang="de-CH" b="1" i="1" dirty="0" err="1"/>
              <a:t>Resource</a:t>
            </a:r>
            <a:r>
              <a:rPr lang="de-CH" b="1" i="1" dirty="0"/>
              <a:t> </a:t>
            </a:r>
            <a:r>
              <a:rPr lang="de-CH" b="1" i="1" dirty="0" err="1"/>
              <a:t>Requirements</a:t>
            </a:r>
            <a:endParaRPr lang="de-CH" b="1" i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7096C-E6E4-098D-EE34-3F5F5D4B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EEA375-7592-5DFC-2D2F-7C38B8F4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781175"/>
            <a:ext cx="10582275" cy="3295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25A0C8-F575-5CB5-7374-07F40C2F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061" y="365125"/>
            <a:ext cx="2074739" cy="10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0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02CB7C-4B13-261C-8C35-F38629E9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Grafana Install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8268E-7783-FAB5-85C9-B16842FB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61294"/>
            <a:ext cx="10909643" cy="687406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YAML file contains both a Deployment (defining the resources required to run the application), a PVC (Persistent Volume Claim) and a Service (configuration to expose the service to the outside world) in a Kubernetes environment. This file contains the definitions of the various resources to enable the deployment of an application, persistent storage claims and the availability of the service.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tup Prometheus and Grafana monitoring on Kubernetes cluster using Helm |  by Ankit Gangwar | Globant | Medium">
            <a:extLst>
              <a:ext uri="{FF2B5EF4-FFF2-40B4-BE49-F238E27FC236}">
                <a16:creationId xmlns:a16="http://schemas.microsoft.com/office/drawing/2014/main" id="{B9AEADBE-5ADE-439E-E89D-BDC1FF4D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9075" y="2633472"/>
            <a:ext cx="8150801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86F35D9-4069-9373-C32A-B1CF964111B2}"/>
              </a:ext>
            </a:extLst>
          </p:cNvPr>
          <p:cNvSpPr txBox="1"/>
          <p:nvPr/>
        </p:nvSpPr>
        <p:spPr>
          <a:xfrm>
            <a:off x="1929384" y="5984914"/>
            <a:ext cx="766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 err="1"/>
              <a:t>Yaml</a:t>
            </a:r>
            <a:r>
              <a:rPr lang="de-CH" dirty="0"/>
              <a:t> =&gt; https://github.com/kereciyasin/k8s-tutorial.git</a:t>
            </a:r>
          </a:p>
        </p:txBody>
      </p:sp>
    </p:spTree>
    <p:extLst>
      <p:ext uri="{BB962C8B-B14F-4D97-AF65-F5344CB8AC3E}">
        <p14:creationId xmlns:p14="http://schemas.microsoft.com/office/powerpoint/2010/main" val="331153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6A850A-D5CB-BDBF-4662-55AC7872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/>
          </a:p>
          <a:p>
            <a:pPr marL="0" indent="0">
              <a:buNone/>
            </a:pPr>
            <a:r>
              <a:rPr lang="de-CH" sz="1800" dirty="0">
                <a:highlight>
                  <a:srgbClr val="FFFF00"/>
                </a:highlight>
              </a:rPr>
              <a:t>$ </a:t>
            </a:r>
            <a:r>
              <a:rPr lang="de-CH" sz="1800">
                <a:highlight>
                  <a:srgbClr val="FFFF00"/>
                </a:highlight>
              </a:rPr>
              <a:t>kubectl</a:t>
            </a:r>
            <a:r>
              <a:rPr lang="de-CH" sz="1800" dirty="0">
                <a:highlight>
                  <a:srgbClr val="FFFF00"/>
                </a:highlight>
              </a:rPr>
              <a:t> </a:t>
            </a:r>
            <a:r>
              <a:rPr lang="de-CH" sz="1800">
                <a:highlight>
                  <a:srgbClr val="FFFF00"/>
                </a:highlight>
              </a:rPr>
              <a:t>get</a:t>
            </a:r>
            <a:r>
              <a:rPr lang="de-CH" sz="1800" dirty="0">
                <a:highlight>
                  <a:srgbClr val="FFFF00"/>
                </a:highlight>
              </a:rPr>
              <a:t> </a:t>
            </a:r>
            <a:r>
              <a:rPr lang="de-CH" sz="1800">
                <a:highlight>
                  <a:srgbClr val="FFFF00"/>
                </a:highlight>
              </a:rPr>
              <a:t>pods</a:t>
            </a:r>
            <a:endParaRPr lang="de-CH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800"/>
          </a:p>
          <a:p>
            <a:pPr marL="0" indent="0">
              <a:buNone/>
            </a:pPr>
            <a:endParaRPr lang="de-CH"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AFC92F-0D15-DA42-E5B9-F9999858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68" y="810699"/>
            <a:ext cx="5135719" cy="215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3E4DDB-3386-DF5F-68E9-3C3601A1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64" y="3606800"/>
            <a:ext cx="7994224" cy="17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1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8235C-8ED7-B97C-4970-DB984369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CH" sz="2000">
                <a:highlight>
                  <a:srgbClr val="C0C0C0"/>
                </a:highlight>
              </a:rPr>
              <a:t># Service</a:t>
            </a:r>
          </a:p>
          <a:p>
            <a:pPr marL="0" indent="0">
              <a:buNone/>
            </a:pPr>
            <a:r>
              <a:rPr lang="de-CH" sz="2000">
                <a:highlight>
                  <a:srgbClr val="FFFF00"/>
                </a:highlight>
              </a:rPr>
              <a:t>$ minikube service grafana</a:t>
            </a:r>
          </a:p>
          <a:p>
            <a:pPr marL="0" indent="0">
              <a:buNone/>
            </a:pPr>
            <a:endParaRPr lang="de-CH" sz="2000"/>
          </a:p>
          <a:p>
            <a:pPr marL="0" indent="0">
              <a:buNone/>
            </a:pPr>
            <a:endParaRPr lang="de-CH" sz="20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A347B8-C40D-4FCA-6381-6296DF41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979242"/>
            <a:ext cx="5167185" cy="2596510"/>
          </a:xfrm>
          <a:prstGeom prst="rect">
            <a:avLst/>
          </a:prstGeom>
        </p:spPr>
      </p:pic>
      <p:pic>
        <p:nvPicPr>
          <p:cNvPr id="4098" name="Picture 2" descr="How to Set Up Minikube, Prometheus, and Grafana for Monitoring Your  Application Performance — A Step-by-Step Guide | by Mahira Technology-  Innovate. Transform. Thrive. | Medium">
            <a:extLst>
              <a:ext uri="{FF2B5EF4-FFF2-40B4-BE49-F238E27FC236}">
                <a16:creationId xmlns:a16="http://schemas.microsoft.com/office/drawing/2014/main" id="{D600BD7D-7E7D-8A38-58B4-D73C32D4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394" y="3124241"/>
            <a:ext cx="5167185" cy="23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5579E7-6D77-7D72-1DFB-90F3C038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62" y="547815"/>
            <a:ext cx="2078916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2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C598A69-FFFE-4C09-8FE9-D660337B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5633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B8A344C-5640-3C67-4A20-619C8468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6" y="1377986"/>
            <a:ext cx="5192217" cy="17264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B6121AA-FB9C-49D8-9295-014C895AF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157449"/>
            <a:ext cx="3122867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43A643-07B7-3E37-657A-29406A5A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6" y="4157449"/>
            <a:ext cx="5350290" cy="21336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188CD4-9C38-4BEB-8E94-633B1B48B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0883" y="4132885"/>
            <a:ext cx="2288736" cy="2274541"/>
          </a:xfrm>
          <a:prstGeom prst="rect">
            <a:avLst/>
          </a:prstGeom>
          <a:solidFill>
            <a:srgbClr val="5633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BD155-F3B5-4CE9-AB1C-08C964CD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0690F9-E1DF-262A-2A7D-F740ABE9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7" y="2114961"/>
            <a:ext cx="5157201" cy="26301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5356F0-EF74-E613-6BC5-D179DF373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957" y="105166"/>
            <a:ext cx="1549676" cy="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EB042-34FE-7A38-4FE8-A092AF8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" y="181541"/>
            <a:ext cx="4160520" cy="24062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Architektur</a:t>
            </a:r>
            <a:r>
              <a:rPr lang="en-US" sz="2600" dirty="0" err="1">
                <a:solidFill>
                  <a:schemeClr val="bg1"/>
                </a:solidFill>
              </a:rPr>
              <a:t>ü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bersicht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33ED28-8C88-6156-FD47-D7526056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28" y="1437182"/>
            <a:ext cx="7188199" cy="49239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5356F0-EF74-E613-6BC5-D179DF37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957" y="105166"/>
            <a:ext cx="1549676" cy="792857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FE25DA49-9FA6-FD66-D480-5F712EE67D6A}"/>
              </a:ext>
            </a:extLst>
          </p:cNvPr>
          <p:cNvSpPr txBox="1">
            <a:spLocks/>
          </p:cNvSpPr>
          <p:nvPr/>
        </p:nvSpPr>
        <p:spPr>
          <a:xfrm>
            <a:off x="9061704" y="2045194"/>
            <a:ext cx="1840474" cy="377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200" b="1" dirty="0">
                <a:highlight>
                  <a:srgbClr val="C0C0C0"/>
                </a:highlight>
              </a:rPr>
              <a:t>192.168.110.60/30030/</a:t>
            </a:r>
            <a:r>
              <a:rPr lang="de-CH" sz="1200" b="1" dirty="0" err="1">
                <a:highlight>
                  <a:srgbClr val="C0C0C0"/>
                </a:highlight>
              </a:rPr>
              <a:t>login</a:t>
            </a:r>
            <a:endParaRPr lang="de-CH" sz="1200" b="1" dirty="0">
              <a:highlight>
                <a:srgbClr val="C0C0C0"/>
              </a:highlight>
            </a:endParaRPr>
          </a:p>
          <a:p>
            <a:endParaRPr lang="de-CH" sz="12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696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5B218C86-7F9F-F949-695D-F83C2898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26" y="74238"/>
            <a:ext cx="3329447" cy="173963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6103D-0F54-88E4-EC8C-AB03C382C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553909" cy="3639289"/>
          </a:xfrm>
        </p:spPr>
        <p:txBody>
          <a:bodyPr anchor="ctr">
            <a:normAutofit/>
          </a:bodyPr>
          <a:lstStyle/>
          <a:p>
            <a:r>
              <a:rPr lang="de-DE" sz="1800" b="1" i="1" dirty="0">
                <a:solidFill>
                  <a:schemeClr val="tx2"/>
                </a:solidFill>
              </a:rPr>
              <a:t>Die vertikale Skalierung ist für meine Produktion geeignet. Es zieht automatisch aus dem System, wenn es Ressourcen benötigt.</a:t>
            </a:r>
            <a:endParaRPr lang="de-CH" sz="1800" b="1" i="1" dirty="0">
              <a:solidFill>
                <a:schemeClr val="tx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14632F-0F6E-132B-7338-98517478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211" y="4358028"/>
            <a:ext cx="3431860" cy="179314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5356F0-EF74-E613-6BC5-D179DF37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0" y="318526"/>
            <a:ext cx="1958991" cy="10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EB042-34FE-7A38-4FE8-A092AF8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93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1" i="1" dirty="0"/>
            </a:br>
            <a:r>
              <a:rPr lang="en-US" b="1" i="1" dirty="0"/>
              <a:t>Here are the advantages of using clusters</a:t>
            </a:r>
            <a:br>
              <a:rPr lang="en-US" b="1" i="1" dirty="0"/>
            </a:br>
            <a:endParaRPr lang="de-CH" b="1" i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6103D-0F54-88E4-EC8C-AB03C382C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" y="17738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>
                <a:highlight>
                  <a:srgbClr val="FFFF00"/>
                </a:highlight>
              </a:rPr>
              <a:t>High Availability: </a:t>
            </a:r>
            <a:r>
              <a:rPr lang="en-US" dirty="0"/>
              <a:t>By bringing together multiple servers or resources, a single point of failure is avoided, preventing disruptions to system performance. Other resources take over, preventing service outages.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Resource Management and Automatic Scaling: </a:t>
            </a:r>
            <a:r>
              <a:rPr lang="en-US" dirty="0"/>
              <a:t>Cluster structures enable efficient resource utilization. Automatic scaling allows resources to be increased or decreased based on demand.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Orchestration and Easy Management: </a:t>
            </a:r>
            <a:r>
              <a:rPr lang="en-US" dirty="0"/>
              <a:t>Bringing together and managing multiple resources becomes easier. Orchestration tools facilitate efficient and organized resource management.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Security: </a:t>
            </a:r>
            <a:r>
              <a:rPr lang="en-US" dirty="0"/>
              <a:t>Clusters distribute data and services, making them more secure. Issues at one point don’t affect other components, thereby minimizing security vulnerabilities.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Flexibility and Easy Communication: </a:t>
            </a:r>
            <a:r>
              <a:rPr lang="en-US" dirty="0"/>
              <a:t>Cluster structures allow easy communication between different components. This facilitates flexible interaction between various services.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5356F0-EF74-E613-6BC5-D179DF37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57" y="105166"/>
            <a:ext cx="1549676" cy="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0311BF-64A9-14CB-CC00-D1DD2EA8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424932"/>
            <a:ext cx="5562207" cy="60038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C0C0C0"/>
                </a:highlight>
              </a:rPr>
              <a:t># Updating system packages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sudo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 apt update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#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Installing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Docker.io</a:t>
            </a: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sudo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apt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install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docker.io</a:t>
            </a:r>
          </a:p>
          <a:p>
            <a:pPr marL="0" indent="0">
              <a:buNone/>
            </a:pPr>
            <a:endParaRPr lang="de-CH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#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Downloading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Minikube</a:t>
            </a:r>
            <a:endParaRPr lang="de-CH" sz="1800" dirty="0">
              <a:solidFill>
                <a:schemeClr val="tx2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curl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–LO https://storage.googleapis.com/minikube/releases/latest/minikube-linux-amd64</a:t>
            </a:r>
          </a:p>
          <a:p>
            <a:pPr marL="0" indent="0">
              <a:buNone/>
            </a:pPr>
            <a:endParaRPr lang="de-CH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#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Installing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Minikube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to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/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usr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/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local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/bin</a:t>
            </a: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sudo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install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minikube-linux-amd64 /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usr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/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local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/bin/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minikube</a:t>
            </a:r>
            <a:endParaRPr lang="de-CH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#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Installing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Kubectl</a:t>
            </a:r>
            <a:r>
              <a:rPr lang="de-CH" sz="1800" dirty="0">
                <a:solidFill>
                  <a:schemeClr val="tx2"/>
                </a:solidFill>
                <a:highlight>
                  <a:srgbClr val="C0C0C0"/>
                </a:highlight>
              </a:rPr>
              <a:t> via </a:t>
            </a:r>
            <a:r>
              <a:rPr lang="de-CH" sz="1800" dirty="0" err="1">
                <a:solidFill>
                  <a:schemeClr val="tx2"/>
                </a:solidFill>
                <a:highlight>
                  <a:srgbClr val="C0C0C0"/>
                </a:highlight>
              </a:rPr>
              <a:t>snap</a:t>
            </a:r>
            <a:endParaRPr lang="de-CH" sz="1800" dirty="0">
              <a:solidFill>
                <a:schemeClr val="tx2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sudo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snap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install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kubectl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--classic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BEA3236-5CE8-704E-3C4E-1ED32BDF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513480"/>
            <a:ext cx="4142232" cy="275458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37AC521-96A3-C04A-FA97-FF9BD36E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22" y="146330"/>
            <a:ext cx="1666073" cy="8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4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Inhaltsplatzhalter 7">
            <a:extLst>
              <a:ext uri="{FF2B5EF4-FFF2-40B4-BE49-F238E27FC236}">
                <a16:creationId xmlns:a16="http://schemas.microsoft.com/office/drawing/2014/main" id="{25B6262A-CB78-9966-9D13-0B5CD496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000" dirty="0">
                <a:highlight>
                  <a:srgbClr val="C0C0C0"/>
                </a:highlight>
              </a:rPr>
              <a:t># Checking Docker </a:t>
            </a:r>
            <a:r>
              <a:rPr lang="de-CH" sz="2000" dirty="0" err="1">
                <a:highlight>
                  <a:srgbClr val="C0C0C0"/>
                </a:highlight>
              </a:rPr>
              <a:t>version</a:t>
            </a:r>
            <a:endParaRPr lang="de-CH" sz="20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2000" dirty="0">
                <a:highlight>
                  <a:srgbClr val="FFFF00"/>
                </a:highlight>
              </a:rPr>
              <a:t>$ </a:t>
            </a:r>
            <a:r>
              <a:rPr lang="de-CH" sz="2000" dirty="0" err="1">
                <a:highlight>
                  <a:srgbClr val="FFFF00"/>
                </a:highlight>
              </a:rPr>
              <a:t>docker</a:t>
            </a:r>
            <a:r>
              <a:rPr lang="de-CH" sz="2000" dirty="0">
                <a:highlight>
                  <a:srgbClr val="FFFF00"/>
                </a:highlight>
              </a:rPr>
              <a:t> –</a:t>
            </a:r>
            <a:r>
              <a:rPr lang="de-CH" sz="2000" dirty="0" err="1">
                <a:highlight>
                  <a:srgbClr val="FFFF00"/>
                </a:highlight>
              </a:rPr>
              <a:t>version</a:t>
            </a:r>
            <a:endParaRPr lang="de-CH" sz="2000" dirty="0">
              <a:highlight>
                <a:srgbClr val="FFFF00"/>
              </a:highlight>
            </a:endParaRPr>
          </a:p>
          <a:p>
            <a:endParaRPr lang="de-CH" sz="2000" dirty="0"/>
          </a:p>
          <a:p>
            <a:pPr marL="0" indent="0">
              <a:buNone/>
            </a:pPr>
            <a:r>
              <a:rPr lang="de-DE" sz="2000" dirty="0">
                <a:highlight>
                  <a:srgbClr val="C0C0C0"/>
                </a:highlight>
              </a:rPr>
              <a:t># Checking </a:t>
            </a:r>
            <a:r>
              <a:rPr lang="de-DE" sz="2000" dirty="0" err="1">
                <a:highlight>
                  <a:srgbClr val="C0C0C0"/>
                </a:highlight>
              </a:rPr>
              <a:t>Minikube</a:t>
            </a:r>
            <a:r>
              <a:rPr lang="de-DE" sz="2000" dirty="0">
                <a:highlight>
                  <a:srgbClr val="C0C0C0"/>
                </a:highlight>
              </a:rPr>
              <a:t> </a:t>
            </a:r>
            <a:r>
              <a:rPr lang="de-DE" sz="2000" dirty="0" err="1">
                <a:highlight>
                  <a:srgbClr val="C0C0C0"/>
                </a:highlight>
              </a:rPr>
              <a:t>version</a:t>
            </a:r>
            <a:endParaRPr lang="de-DE" sz="20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DE" sz="2000" dirty="0">
                <a:highlight>
                  <a:srgbClr val="FFFF00"/>
                </a:highlight>
              </a:rPr>
              <a:t>$ </a:t>
            </a:r>
            <a:r>
              <a:rPr lang="de-DE" sz="2000" dirty="0" err="1">
                <a:highlight>
                  <a:srgbClr val="FFFF00"/>
                </a:highlight>
              </a:rPr>
              <a:t>minikube</a:t>
            </a:r>
            <a:r>
              <a:rPr lang="de-DE" sz="2000" dirty="0">
                <a:highlight>
                  <a:srgbClr val="FFFF00"/>
                </a:highlight>
              </a:rPr>
              <a:t> </a:t>
            </a:r>
            <a:r>
              <a:rPr lang="de-DE" sz="2000" dirty="0" err="1">
                <a:highlight>
                  <a:srgbClr val="FFFF00"/>
                </a:highlight>
              </a:rPr>
              <a:t>version</a:t>
            </a:r>
            <a:endParaRPr lang="de-DE" sz="2000" dirty="0">
              <a:highlight>
                <a:srgbClr val="FFFF00"/>
              </a:highlight>
            </a:endParaRPr>
          </a:p>
          <a:p>
            <a:endParaRPr lang="de-DE" sz="2000" dirty="0"/>
          </a:p>
          <a:p>
            <a:pPr marL="0" indent="0">
              <a:buNone/>
            </a:pPr>
            <a:r>
              <a:rPr lang="en-US" sz="2000" dirty="0">
                <a:highlight>
                  <a:srgbClr val="C0C0C0"/>
                </a:highlight>
              </a:rPr>
              <a:t># Checking </a:t>
            </a:r>
            <a:r>
              <a:rPr lang="en-US" sz="2000" dirty="0" err="1">
                <a:highlight>
                  <a:srgbClr val="C0C0C0"/>
                </a:highlight>
              </a:rPr>
              <a:t>Kubectl</a:t>
            </a:r>
            <a:r>
              <a:rPr lang="en-US" sz="2000" dirty="0">
                <a:highlight>
                  <a:srgbClr val="C0C0C0"/>
                </a:highlight>
              </a:rPr>
              <a:t> version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$ </a:t>
            </a:r>
            <a:r>
              <a:rPr lang="en-US" sz="2000" dirty="0" err="1">
                <a:highlight>
                  <a:srgbClr val="FFFF00"/>
                </a:highlight>
              </a:rPr>
              <a:t>kubectl</a:t>
            </a:r>
            <a:r>
              <a:rPr lang="en-US" sz="2000" dirty="0">
                <a:highlight>
                  <a:srgbClr val="FFFF00"/>
                </a:highlight>
              </a:rPr>
              <a:t> version</a:t>
            </a:r>
            <a:endParaRPr lang="de-CH" sz="2000" dirty="0">
              <a:highlight>
                <a:srgbClr val="FFFF00"/>
              </a:highligh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94FC80-A4B5-4573-263E-A31022C7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86" b="1"/>
          <a:stretch/>
        </p:blipFill>
        <p:spPr>
          <a:xfrm>
            <a:off x="5611298" y="1330360"/>
            <a:ext cx="6337438" cy="19287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1F0390-E235-8359-6C8A-3A1EB2D3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1" y="3940171"/>
            <a:ext cx="3848322" cy="202036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43F429B-0141-AD4E-DFF0-8A736C18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734" y="186280"/>
            <a:ext cx="1801974" cy="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8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9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2F91EF-9C74-3578-E233-4804A766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05" y="314940"/>
            <a:ext cx="5234271" cy="3911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CH" sz="1400" dirty="0">
                <a:highlight>
                  <a:srgbClr val="C0C0C0"/>
                </a:highlight>
              </a:rPr>
              <a:t># </a:t>
            </a:r>
            <a:r>
              <a:rPr lang="de-CH" sz="1400" dirty="0" err="1">
                <a:highlight>
                  <a:srgbClr val="C0C0C0"/>
                </a:highlight>
              </a:rPr>
              <a:t>Starting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Minikube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with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the</a:t>
            </a:r>
            <a:r>
              <a:rPr lang="de-CH" sz="1400" dirty="0">
                <a:highlight>
                  <a:srgbClr val="C0C0C0"/>
                </a:highlight>
              </a:rPr>
              <a:t> Docker </a:t>
            </a:r>
            <a:r>
              <a:rPr lang="de-CH" sz="1400" dirty="0" err="1">
                <a:highlight>
                  <a:srgbClr val="C0C0C0"/>
                </a:highlight>
              </a:rPr>
              <a:t>driver</a:t>
            </a:r>
            <a:endParaRPr lang="de-CH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400" dirty="0">
                <a:highlight>
                  <a:srgbClr val="FFFF00"/>
                </a:highlight>
              </a:rPr>
              <a:t>$ </a:t>
            </a:r>
            <a:r>
              <a:rPr lang="de-CH" sz="1400" dirty="0" err="1">
                <a:highlight>
                  <a:srgbClr val="FFFF00"/>
                </a:highlight>
              </a:rPr>
              <a:t>minikube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start</a:t>
            </a:r>
            <a:r>
              <a:rPr lang="de-CH" sz="1400" dirty="0">
                <a:highlight>
                  <a:srgbClr val="FFFF00"/>
                </a:highlight>
              </a:rPr>
              <a:t> --driver=</a:t>
            </a:r>
            <a:r>
              <a:rPr lang="de-CH" sz="1400" dirty="0" err="1">
                <a:highlight>
                  <a:srgbClr val="FFFF00"/>
                </a:highlight>
              </a:rPr>
              <a:t>docker</a:t>
            </a:r>
            <a:endParaRPr lang="de-CH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r>
              <a:rPr lang="en-US" sz="1400" dirty="0">
                <a:highlight>
                  <a:srgbClr val="C0C0C0"/>
                </a:highlight>
              </a:rPr>
              <a:t># Adding the user to the docker group and creating a new group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FFFF00"/>
                </a:highlight>
              </a:rPr>
              <a:t>$ </a:t>
            </a:r>
            <a:r>
              <a:rPr lang="en-US" sz="1400" dirty="0" err="1">
                <a:highlight>
                  <a:srgbClr val="FFFF00"/>
                </a:highlight>
              </a:rPr>
              <a:t>sudo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usermod</a:t>
            </a:r>
            <a:r>
              <a:rPr lang="en-US" sz="1400" dirty="0">
                <a:highlight>
                  <a:srgbClr val="FFFF00"/>
                </a:highlight>
              </a:rPr>
              <a:t> -</a:t>
            </a:r>
            <a:r>
              <a:rPr lang="en-US" sz="1400" dirty="0" err="1">
                <a:highlight>
                  <a:srgbClr val="FFFF00"/>
                </a:highlight>
              </a:rPr>
              <a:t>aG</a:t>
            </a:r>
            <a:r>
              <a:rPr lang="en-US" sz="1400" dirty="0">
                <a:highlight>
                  <a:srgbClr val="FFFF00"/>
                </a:highlight>
              </a:rPr>
              <a:t> docker $USER &amp;&amp; </a:t>
            </a:r>
            <a:r>
              <a:rPr lang="en-US" sz="1400" dirty="0" err="1">
                <a:highlight>
                  <a:srgbClr val="FFFF00"/>
                </a:highlight>
              </a:rPr>
              <a:t>newgrp</a:t>
            </a:r>
            <a:r>
              <a:rPr lang="en-US" sz="1400" dirty="0">
                <a:highlight>
                  <a:srgbClr val="FFFF00"/>
                </a:highlight>
              </a:rPr>
              <a:t> docker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de-CH" sz="1400" dirty="0">
                <a:highlight>
                  <a:srgbClr val="C0C0C0"/>
                </a:highlight>
              </a:rPr>
              <a:t># </a:t>
            </a:r>
            <a:r>
              <a:rPr lang="de-CH" sz="1400" dirty="0" err="1">
                <a:highlight>
                  <a:srgbClr val="C0C0C0"/>
                </a:highlight>
              </a:rPr>
              <a:t>Restarting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Minikube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with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the</a:t>
            </a:r>
            <a:r>
              <a:rPr lang="de-CH" sz="1400" dirty="0">
                <a:highlight>
                  <a:srgbClr val="C0C0C0"/>
                </a:highlight>
              </a:rPr>
              <a:t> Docker </a:t>
            </a:r>
            <a:r>
              <a:rPr lang="de-CH" sz="1400" dirty="0" err="1">
                <a:highlight>
                  <a:srgbClr val="C0C0C0"/>
                </a:highlight>
              </a:rPr>
              <a:t>driver</a:t>
            </a:r>
            <a:endParaRPr lang="de-CH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400" dirty="0">
                <a:highlight>
                  <a:srgbClr val="FFFF00"/>
                </a:highlight>
              </a:rPr>
              <a:t>$ </a:t>
            </a:r>
            <a:r>
              <a:rPr lang="de-CH" sz="1400" dirty="0" err="1">
                <a:highlight>
                  <a:srgbClr val="FFFF00"/>
                </a:highlight>
              </a:rPr>
              <a:t>minikube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start</a:t>
            </a:r>
            <a:r>
              <a:rPr lang="de-CH" sz="1400" dirty="0">
                <a:highlight>
                  <a:srgbClr val="FFFF00"/>
                </a:highlight>
              </a:rPr>
              <a:t> --driver=</a:t>
            </a:r>
            <a:r>
              <a:rPr lang="de-CH" sz="1400" dirty="0" err="1">
                <a:highlight>
                  <a:srgbClr val="FFFF00"/>
                </a:highlight>
              </a:rPr>
              <a:t>docker</a:t>
            </a:r>
            <a:endParaRPr lang="de-CH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400" dirty="0"/>
          </a:p>
          <a:p>
            <a:pPr marL="0" indent="0">
              <a:buNone/>
            </a:pPr>
            <a:r>
              <a:rPr lang="en-US" sz="1400" dirty="0">
                <a:highlight>
                  <a:srgbClr val="C0C0C0"/>
                </a:highlight>
              </a:rPr>
              <a:t># Adding a worker node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FFFF00"/>
                </a:highlight>
              </a:rPr>
              <a:t>$ </a:t>
            </a:r>
            <a:r>
              <a:rPr lang="en-US" sz="1400" dirty="0" err="1">
                <a:highlight>
                  <a:srgbClr val="FFFF00"/>
                </a:highlight>
              </a:rPr>
              <a:t>minikube</a:t>
            </a:r>
            <a:r>
              <a:rPr lang="en-US" sz="1400" dirty="0">
                <a:highlight>
                  <a:srgbClr val="FFFF00"/>
                </a:highlight>
              </a:rPr>
              <a:t> node add —worker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de-CH" sz="1400" dirty="0">
                <a:highlight>
                  <a:srgbClr val="C0C0C0"/>
                </a:highlight>
              </a:rPr>
              <a:t># </a:t>
            </a:r>
            <a:r>
              <a:rPr lang="de-CH" sz="1400" dirty="0" err="1">
                <a:highlight>
                  <a:srgbClr val="C0C0C0"/>
                </a:highlight>
              </a:rPr>
              <a:t>Adding</a:t>
            </a:r>
            <a:r>
              <a:rPr lang="de-CH" sz="1400" dirty="0">
                <a:highlight>
                  <a:srgbClr val="C0C0C0"/>
                </a:highlight>
              </a:rPr>
              <a:t> a "</a:t>
            </a:r>
            <a:r>
              <a:rPr lang="de-CH" sz="1400" dirty="0" err="1">
                <a:highlight>
                  <a:srgbClr val="C0C0C0"/>
                </a:highlight>
              </a:rPr>
              <a:t>worker</a:t>
            </a:r>
            <a:r>
              <a:rPr lang="de-CH" sz="1400" dirty="0">
                <a:highlight>
                  <a:srgbClr val="C0C0C0"/>
                </a:highlight>
              </a:rPr>
              <a:t>" </a:t>
            </a:r>
            <a:r>
              <a:rPr lang="de-CH" sz="1400" dirty="0" err="1">
                <a:highlight>
                  <a:srgbClr val="C0C0C0"/>
                </a:highlight>
              </a:rPr>
              <a:t>role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label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to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the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specified</a:t>
            </a:r>
            <a:r>
              <a:rPr lang="de-CH" sz="1400" dirty="0">
                <a:highlight>
                  <a:srgbClr val="C0C0C0"/>
                </a:highlight>
              </a:rPr>
              <a:t> </a:t>
            </a:r>
            <a:r>
              <a:rPr lang="de-CH" sz="1400" dirty="0" err="1">
                <a:highlight>
                  <a:srgbClr val="C0C0C0"/>
                </a:highlight>
              </a:rPr>
              <a:t>node</a:t>
            </a:r>
            <a:endParaRPr lang="de-CH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400" dirty="0">
                <a:highlight>
                  <a:srgbClr val="FFFF00"/>
                </a:highlight>
              </a:rPr>
              <a:t>$ </a:t>
            </a:r>
            <a:r>
              <a:rPr lang="de-CH" sz="1400" dirty="0" err="1">
                <a:highlight>
                  <a:srgbClr val="FFFF00"/>
                </a:highlight>
              </a:rPr>
              <a:t>kubectl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label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node</a:t>
            </a:r>
            <a:r>
              <a:rPr lang="de-CH" sz="1400" dirty="0">
                <a:highlight>
                  <a:srgbClr val="FFFF00"/>
                </a:highlight>
              </a:rPr>
              <a:t> &lt;</a:t>
            </a:r>
            <a:r>
              <a:rPr lang="de-CH" sz="1400" dirty="0" err="1">
                <a:highlight>
                  <a:srgbClr val="FFFF00"/>
                </a:highlight>
              </a:rPr>
              <a:t>nodename</a:t>
            </a:r>
            <a:r>
              <a:rPr lang="de-CH" sz="1400" dirty="0">
                <a:highlight>
                  <a:srgbClr val="FFFF00"/>
                </a:highlight>
              </a:rPr>
              <a:t>&gt; node-role.kubernetes.io/</a:t>
            </a:r>
            <a:r>
              <a:rPr lang="de-CH" sz="1400" dirty="0" err="1">
                <a:highlight>
                  <a:srgbClr val="FFFF00"/>
                </a:highlight>
              </a:rPr>
              <a:t>worker</a:t>
            </a:r>
            <a:r>
              <a:rPr lang="de-CH" sz="1400" dirty="0">
                <a:highlight>
                  <a:srgbClr val="FFFF00"/>
                </a:highlight>
              </a:rPr>
              <a:t>=</a:t>
            </a:r>
            <a:r>
              <a:rPr lang="de-CH" sz="1400" dirty="0" err="1">
                <a:highlight>
                  <a:srgbClr val="FFFF00"/>
                </a:highlight>
              </a:rPr>
              <a:t>worker</a:t>
            </a:r>
            <a:endParaRPr lang="de-CH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de-CH" sz="1400" dirty="0">
                <a:highlight>
                  <a:srgbClr val="C0C0C0"/>
                </a:highlight>
              </a:rPr>
              <a:t># Listing </a:t>
            </a:r>
            <a:r>
              <a:rPr lang="de-CH" sz="1400" dirty="0" err="1">
                <a:highlight>
                  <a:srgbClr val="C0C0C0"/>
                </a:highlight>
              </a:rPr>
              <a:t>nodes</a:t>
            </a:r>
            <a:endParaRPr lang="de-CH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400" dirty="0">
                <a:highlight>
                  <a:srgbClr val="FFFF00"/>
                </a:highlight>
              </a:rPr>
              <a:t>$ </a:t>
            </a:r>
            <a:r>
              <a:rPr lang="de-CH" sz="1400" dirty="0" err="1">
                <a:highlight>
                  <a:srgbClr val="FFFF00"/>
                </a:highlight>
              </a:rPr>
              <a:t>kubectl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get</a:t>
            </a:r>
            <a:r>
              <a:rPr lang="de-CH" sz="1400" dirty="0">
                <a:highlight>
                  <a:srgbClr val="FFFF00"/>
                </a:highlight>
              </a:rPr>
              <a:t> </a:t>
            </a:r>
            <a:r>
              <a:rPr lang="de-CH" sz="1400" dirty="0" err="1">
                <a:highlight>
                  <a:srgbClr val="FFFF00"/>
                </a:highlight>
              </a:rPr>
              <a:t>nodes</a:t>
            </a:r>
            <a:endParaRPr lang="de-CH" sz="1400" dirty="0">
              <a:highlight>
                <a:srgbClr val="FFFF00"/>
              </a:highlight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42C62-066E-8108-F37F-A12137FF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5" y="1460904"/>
            <a:ext cx="3541508" cy="19920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BBB1EB-2C73-2ACC-56D4-88FC48B1D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3290706"/>
            <a:ext cx="5316325" cy="275119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ACBA1FB-E38E-BA9D-B393-B8356930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957" y="105166"/>
            <a:ext cx="1549676" cy="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274BDF-B7FE-DC25-F866-9497DB7E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highlight>
                  <a:srgbClr val="C0C0C0"/>
                </a:highlight>
              </a:rPr>
              <a:t># Downloading and installing Helm</a:t>
            </a:r>
          </a:p>
          <a:p>
            <a:pPr marL="0" indent="0">
              <a:buNone/>
            </a:pPr>
            <a:r>
              <a:rPr lang="en-US" sz="2000">
                <a:highlight>
                  <a:srgbClr val="FFFF00"/>
                </a:highlight>
              </a:rPr>
              <a:t># curl -fsSL -o get_helm.sh </a:t>
            </a:r>
            <a:r>
              <a:rPr lang="en-US" sz="2000">
                <a:highlight>
                  <a:srgbClr val="FFFF00"/>
                </a:highlight>
                <a:hlinkClick r:id="rId2"/>
              </a:rPr>
              <a:t>https://raw.githubusercontent.com/helm/helm/main/scripts/get-helm-3</a:t>
            </a: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>
                <a:highlight>
                  <a:srgbClr val="FFFF00"/>
                </a:highlight>
              </a:rPr>
              <a:t># chmod 700 get_helm.sh</a:t>
            </a:r>
          </a:p>
          <a:p>
            <a:pPr marL="0" indent="0">
              <a:buNone/>
            </a:pP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>
                <a:highlight>
                  <a:srgbClr val="FFFF00"/>
                </a:highlight>
              </a:rPr>
              <a:t># ./get_helm.sh</a:t>
            </a:r>
            <a:endParaRPr lang="de-CH" sz="2000">
              <a:highlight>
                <a:srgbClr val="FFFF00"/>
              </a:highlight>
            </a:endParaRPr>
          </a:p>
        </p:txBody>
      </p:sp>
      <p:pic>
        <p:nvPicPr>
          <p:cNvPr id="2050" name="Picture 2" descr="Deploy Prometheus &amp; Grafana in K8S Using Helm Chart">
            <a:extLst>
              <a:ext uri="{FF2B5EF4-FFF2-40B4-BE49-F238E27FC236}">
                <a16:creationId xmlns:a16="http://schemas.microsoft.com/office/drawing/2014/main" id="{55E4C4B6-AB56-6DD5-B124-054FA224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594328"/>
            <a:ext cx="6155141" cy="36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A30C751-38FE-9322-CF11-3906FB99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01" y="63180"/>
            <a:ext cx="15485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2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2E6B1-D8B9-DE3C-E2AF-F24FA4D8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08" y="471584"/>
            <a:ext cx="5415167" cy="5636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C0C0C0"/>
                </a:highlight>
              </a:rPr>
              <a:t># Adding Helm repository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helm repo add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prometheus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-community 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  <a:hlinkClick r:id="rId2"/>
              </a:rPr>
              <a:t>https://prometheus-community.github.io/helm-charts</a:t>
            </a:r>
            <a:endParaRPr lang="en-US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C0C0C0"/>
                </a:highlight>
              </a:rPr>
              <a:t># Installing Prometheus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helm install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prometheus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prometheus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-community/Prometheus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helm repo list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helm repo update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# Listing pods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$ </a:t>
            </a: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get pod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D1D945F-C58C-65E4-8934-FD705C1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19" y="2421683"/>
            <a:ext cx="4804305" cy="258231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2AE1B2B-F5B4-4379-AD30-A727BB65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106" y="124181"/>
            <a:ext cx="15485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7833A1-4019-9E42-4CDF-D39277DF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575" y="1275925"/>
            <a:ext cx="5334197" cy="376983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de-CH" sz="1200" dirty="0">
                <a:highlight>
                  <a:srgbClr val="C0C0C0"/>
                </a:highlight>
              </a:rPr>
              <a:t># Viewing logs </a:t>
            </a:r>
            <a:r>
              <a:rPr lang="de-CH" sz="1200" dirty="0" err="1">
                <a:highlight>
                  <a:srgbClr val="C0C0C0"/>
                </a:highlight>
              </a:rPr>
              <a:t>of</a:t>
            </a:r>
            <a:r>
              <a:rPr lang="de-CH" sz="1200" dirty="0">
                <a:highlight>
                  <a:srgbClr val="C0C0C0"/>
                </a:highlight>
              </a:rPr>
              <a:t> a </a:t>
            </a:r>
            <a:r>
              <a:rPr lang="de-CH" sz="1200" dirty="0" err="1">
                <a:highlight>
                  <a:srgbClr val="C0C0C0"/>
                </a:highlight>
              </a:rPr>
              <a:t>specified</a:t>
            </a:r>
            <a:r>
              <a:rPr lang="de-CH" sz="1200" dirty="0">
                <a:highlight>
                  <a:srgbClr val="C0C0C0"/>
                </a:highlight>
              </a:rPr>
              <a:t> Prometheus </a:t>
            </a:r>
            <a:r>
              <a:rPr lang="de-CH" sz="1200" dirty="0" err="1">
                <a:highlight>
                  <a:srgbClr val="C0C0C0"/>
                </a:highlight>
              </a:rPr>
              <a:t>pod</a:t>
            </a:r>
            <a:endParaRPr lang="de-CH" sz="12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200" dirty="0">
                <a:highlight>
                  <a:srgbClr val="FFFF00"/>
                </a:highlight>
              </a:rPr>
              <a:t>$ </a:t>
            </a:r>
            <a:r>
              <a:rPr lang="de-CH" sz="1200" dirty="0" err="1">
                <a:highlight>
                  <a:srgbClr val="FFFF00"/>
                </a:highlight>
              </a:rPr>
              <a:t>kubectl</a:t>
            </a:r>
            <a:r>
              <a:rPr lang="de-CH" sz="1200" dirty="0">
                <a:highlight>
                  <a:srgbClr val="FFFF00"/>
                </a:highlight>
              </a:rPr>
              <a:t> logs prometheus-server-8fffdb69d-bn6pm</a:t>
            </a:r>
          </a:p>
          <a:p>
            <a:pPr marL="0" indent="0">
              <a:buNone/>
            </a:pPr>
            <a:endParaRPr lang="de-CH" sz="1200" dirty="0"/>
          </a:p>
          <a:p>
            <a:pPr marL="0" indent="0">
              <a:buNone/>
            </a:pPr>
            <a:r>
              <a:rPr lang="de-CH" sz="1200" dirty="0">
                <a:highlight>
                  <a:srgbClr val="C0C0C0"/>
                </a:highlight>
              </a:rPr>
              <a:t># </a:t>
            </a:r>
            <a:r>
              <a:rPr lang="de-CH" sz="1200" dirty="0" err="1">
                <a:highlight>
                  <a:srgbClr val="C0C0C0"/>
                </a:highlight>
              </a:rPr>
              <a:t>Describing</a:t>
            </a:r>
            <a:r>
              <a:rPr lang="de-CH" sz="1200" dirty="0">
                <a:highlight>
                  <a:srgbClr val="C0C0C0"/>
                </a:highlight>
              </a:rPr>
              <a:t> </a:t>
            </a:r>
            <a:r>
              <a:rPr lang="de-CH" sz="1200" dirty="0" err="1">
                <a:highlight>
                  <a:srgbClr val="C0C0C0"/>
                </a:highlight>
              </a:rPr>
              <a:t>details</a:t>
            </a:r>
            <a:r>
              <a:rPr lang="de-CH" sz="1200" dirty="0">
                <a:highlight>
                  <a:srgbClr val="C0C0C0"/>
                </a:highlight>
              </a:rPr>
              <a:t> </a:t>
            </a:r>
            <a:r>
              <a:rPr lang="de-CH" sz="1200" dirty="0" err="1">
                <a:highlight>
                  <a:srgbClr val="C0C0C0"/>
                </a:highlight>
              </a:rPr>
              <a:t>of</a:t>
            </a:r>
            <a:r>
              <a:rPr lang="de-CH" sz="1200" dirty="0">
                <a:highlight>
                  <a:srgbClr val="C0C0C0"/>
                </a:highlight>
              </a:rPr>
              <a:t> a </a:t>
            </a:r>
            <a:r>
              <a:rPr lang="de-CH" sz="1200" dirty="0" err="1">
                <a:highlight>
                  <a:srgbClr val="C0C0C0"/>
                </a:highlight>
              </a:rPr>
              <a:t>specified</a:t>
            </a:r>
            <a:r>
              <a:rPr lang="de-CH" sz="1200" dirty="0">
                <a:highlight>
                  <a:srgbClr val="C0C0C0"/>
                </a:highlight>
              </a:rPr>
              <a:t> Prometheus </a:t>
            </a:r>
            <a:r>
              <a:rPr lang="de-CH" sz="1200" dirty="0" err="1">
                <a:highlight>
                  <a:srgbClr val="C0C0C0"/>
                </a:highlight>
              </a:rPr>
              <a:t>pod</a:t>
            </a:r>
            <a:endParaRPr lang="de-CH" sz="12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de-CH" sz="1200" dirty="0">
                <a:highlight>
                  <a:srgbClr val="FFFF00"/>
                </a:highlight>
              </a:rPr>
              <a:t>$ </a:t>
            </a:r>
            <a:r>
              <a:rPr lang="de-CH" sz="1200" dirty="0" err="1">
                <a:highlight>
                  <a:srgbClr val="FFFF00"/>
                </a:highlight>
              </a:rPr>
              <a:t>kubectl</a:t>
            </a:r>
            <a:r>
              <a:rPr lang="de-CH" sz="1200" dirty="0">
                <a:highlight>
                  <a:srgbClr val="FFFF00"/>
                </a:highlight>
              </a:rPr>
              <a:t> </a:t>
            </a:r>
            <a:r>
              <a:rPr lang="de-CH" sz="1200" dirty="0" err="1">
                <a:highlight>
                  <a:srgbClr val="FFFF00"/>
                </a:highlight>
              </a:rPr>
              <a:t>describe</a:t>
            </a:r>
            <a:r>
              <a:rPr lang="de-CH" sz="1200" dirty="0">
                <a:highlight>
                  <a:srgbClr val="FFFF00"/>
                </a:highlight>
              </a:rPr>
              <a:t> </a:t>
            </a:r>
            <a:r>
              <a:rPr lang="de-CH" sz="1200" dirty="0" err="1">
                <a:highlight>
                  <a:srgbClr val="FFFF00"/>
                </a:highlight>
              </a:rPr>
              <a:t>pods</a:t>
            </a:r>
            <a:r>
              <a:rPr lang="de-CH" sz="1200" dirty="0">
                <a:highlight>
                  <a:srgbClr val="FFFF00"/>
                </a:highlight>
              </a:rPr>
              <a:t> prometheus-server-8fffdb69d-bn6pm </a:t>
            </a:r>
          </a:p>
          <a:p>
            <a:pPr marL="0" indent="0">
              <a:buNone/>
            </a:pPr>
            <a:endParaRPr lang="de-CH" sz="1200" dirty="0"/>
          </a:p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</a:rPr>
              <a:t># Editing a specified deployment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FFFF00"/>
                </a:highlight>
              </a:rPr>
              <a:t>$ </a:t>
            </a:r>
            <a:r>
              <a:rPr lang="en-US" sz="1200" dirty="0" err="1">
                <a:highlight>
                  <a:srgbClr val="FFFF00"/>
                </a:highlight>
              </a:rPr>
              <a:t>kubectl</a:t>
            </a:r>
            <a:r>
              <a:rPr lang="en-US" sz="1200" dirty="0">
                <a:highlight>
                  <a:srgbClr val="FFFF00"/>
                </a:highlight>
              </a:rPr>
              <a:t> edit deploy </a:t>
            </a:r>
            <a:r>
              <a:rPr lang="en-US" sz="1200" dirty="0" err="1">
                <a:highlight>
                  <a:srgbClr val="FFFF00"/>
                </a:highlight>
              </a:rPr>
              <a:t>prometheus</a:t>
            </a:r>
            <a:r>
              <a:rPr lang="en-US" sz="1200" dirty="0">
                <a:highlight>
                  <a:srgbClr val="FFFF00"/>
                </a:highlight>
              </a:rPr>
              <a:t>-server</a:t>
            </a:r>
          </a:p>
          <a:p>
            <a:pPr marL="0" indent="0">
              <a:buNone/>
            </a:pPr>
            <a:r>
              <a:rPr lang="de-CH" sz="1200" dirty="0"/>
              <a:t>=&gt; </a:t>
            </a:r>
            <a:r>
              <a:rPr lang="de-CH" sz="1200" dirty="0" err="1"/>
              <a:t>securityContext</a:t>
            </a:r>
            <a:r>
              <a:rPr lang="de-CH" sz="1200" dirty="0"/>
              <a:t>:</a:t>
            </a:r>
          </a:p>
          <a:p>
            <a:pPr marL="0" indent="0">
              <a:buNone/>
            </a:pPr>
            <a:r>
              <a:rPr lang="de-CH" sz="1200" dirty="0"/>
              <a:t>        </a:t>
            </a:r>
            <a:r>
              <a:rPr lang="de-CH" sz="1200" dirty="0" err="1"/>
              <a:t>fsGroup</a:t>
            </a:r>
            <a:r>
              <a:rPr lang="de-CH" sz="1200" dirty="0"/>
              <a:t>: 65534</a:t>
            </a:r>
          </a:p>
          <a:p>
            <a:pPr marL="0" indent="0">
              <a:buNone/>
            </a:pPr>
            <a:r>
              <a:rPr lang="de-CH" sz="1200" dirty="0"/>
              <a:t>        </a:t>
            </a:r>
            <a:r>
              <a:rPr lang="de-CH" sz="1200" dirty="0" err="1"/>
              <a:t>runAsGroup</a:t>
            </a:r>
            <a:r>
              <a:rPr lang="de-CH" sz="1200" dirty="0"/>
              <a:t>: 65534</a:t>
            </a:r>
          </a:p>
          <a:p>
            <a:pPr marL="0" indent="0">
              <a:buNone/>
            </a:pPr>
            <a:r>
              <a:rPr lang="de-CH" sz="1200" dirty="0"/>
              <a:t>        </a:t>
            </a:r>
            <a:r>
              <a:rPr lang="de-CH" sz="1200" dirty="0" err="1"/>
              <a:t>runAsNonRoot</a:t>
            </a:r>
            <a:r>
              <a:rPr lang="de-CH" sz="1200" dirty="0"/>
              <a:t>: </a:t>
            </a:r>
            <a:r>
              <a:rPr lang="de-CH" sz="1200" dirty="0" err="1"/>
              <a:t>true</a:t>
            </a:r>
            <a:endParaRPr lang="de-CH" sz="1200" dirty="0"/>
          </a:p>
          <a:p>
            <a:pPr marL="0" indent="0">
              <a:buNone/>
            </a:pPr>
            <a:r>
              <a:rPr lang="de-CH" sz="1200" dirty="0"/>
              <a:t>        </a:t>
            </a:r>
            <a:r>
              <a:rPr lang="de-CH" sz="1200" dirty="0" err="1"/>
              <a:t>runAsUser</a:t>
            </a:r>
            <a:r>
              <a:rPr lang="de-CH" sz="1200" dirty="0"/>
              <a:t>: 65534</a:t>
            </a:r>
          </a:p>
          <a:p>
            <a:pPr marL="0" indent="0">
              <a:buNone/>
            </a:pPr>
            <a:r>
              <a:rPr lang="de-CH" sz="1200" b="1" i="1" dirty="0" err="1">
                <a:highlight>
                  <a:srgbClr val="FF0000"/>
                </a:highlight>
              </a:rPr>
              <a:t>to</a:t>
            </a:r>
            <a:endParaRPr lang="de-CH" sz="1200" b="1" i="1" dirty="0">
              <a:highlight>
                <a:srgbClr val="FF0000"/>
              </a:highlight>
            </a:endParaRPr>
          </a:p>
          <a:p>
            <a:pPr marL="0" indent="0">
              <a:buNone/>
            </a:pPr>
            <a:r>
              <a:rPr lang="de-CH" sz="1200" b="1" i="1" dirty="0">
                <a:highlight>
                  <a:srgbClr val="FF0000"/>
                </a:highlight>
              </a:rPr>
              <a:t>  </a:t>
            </a:r>
            <a:r>
              <a:rPr lang="de-CH" sz="1200" b="1" i="1" dirty="0" err="1">
                <a:highlight>
                  <a:srgbClr val="FF0000"/>
                </a:highlight>
              </a:rPr>
              <a:t>securityContext</a:t>
            </a:r>
            <a:r>
              <a:rPr lang="de-CH" sz="1200" b="1" i="1" dirty="0">
                <a:highlight>
                  <a:srgbClr val="FF0000"/>
                </a:highlight>
              </a:rPr>
              <a:t>:</a:t>
            </a:r>
          </a:p>
          <a:p>
            <a:pPr marL="0" indent="0">
              <a:buNone/>
            </a:pPr>
            <a:r>
              <a:rPr lang="de-CH" sz="1200" b="1" i="1" dirty="0">
                <a:highlight>
                  <a:srgbClr val="FF0000"/>
                </a:highlight>
              </a:rPr>
              <a:t>    </a:t>
            </a:r>
            <a:r>
              <a:rPr lang="de-CH" sz="1200" b="1" i="1" dirty="0" err="1">
                <a:highlight>
                  <a:srgbClr val="FF0000"/>
                </a:highlight>
              </a:rPr>
              <a:t>fsGroup</a:t>
            </a:r>
            <a:r>
              <a:rPr lang="de-CH" sz="1200" b="1" i="1" dirty="0">
                <a:highlight>
                  <a:srgbClr val="FF0000"/>
                </a:highlight>
              </a:rPr>
              <a:t>: 0</a:t>
            </a:r>
          </a:p>
          <a:p>
            <a:pPr marL="0" indent="0">
              <a:buNone/>
            </a:pPr>
            <a:r>
              <a:rPr lang="de-CH" sz="1200" b="1" i="1" dirty="0">
                <a:highlight>
                  <a:srgbClr val="FF0000"/>
                </a:highlight>
              </a:rPr>
              <a:t>    </a:t>
            </a:r>
            <a:r>
              <a:rPr lang="de-CH" sz="1200" b="1" i="1" dirty="0" err="1">
                <a:highlight>
                  <a:srgbClr val="FF0000"/>
                </a:highlight>
              </a:rPr>
              <a:t>runAsGroup</a:t>
            </a:r>
            <a:r>
              <a:rPr lang="de-CH" sz="1200" b="1" i="1" dirty="0">
                <a:highlight>
                  <a:srgbClr val="FF0000"/>
                </a:highlight>
              </a:rPr>
              <a:t>: 0</a:t>
            </a:r>
          </a:p>
          <a:p>
            <a:pPr marL="0" indent="0">
              <a:buNone/>
            </a:pPr>
            <a:r>
              <a:rPr lang="de-CH" sz="1200" b="1" i="1" dirty="0">
                <a:highlight>
                  <a:srgbClr val="FF0000"/>
                </a:highlight>
              </a:rPr>
              <a:t>    </a:t>
            </a:r>
            <a:r>
              <a:rPr lang="de-CH" sz="1200" b="1" i="1" dirty="0" err="1">
                <a:highlight>
                  <a:srgbClr val="FF0000"/>
                </a:highlight>
              </a:rPr>
              <a:t>runAsUser</a:t>
            </a:r>
            <a:r>
              <a:rPr lang="de-CH" sz="1200" b="1" i="1" dirty="0">
                <a:highlight>
                  <a:srgbClr val="FF0000"/>
                </a:highlight>
              </a:rPr>
              <a:t>: 0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6A5F324-03FA-F661-BCB3-B692BDA9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6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6451AB-F481-93BE-321D-BBEF3C3A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40" y="4279337"/>
            <a:ext cx="2298861" cy="11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F308BB1C-F95B-446F-0A2C-8820FA43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56" y="2128650"/>
            <a:ext cx="3347250" cy="392639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C3910-5E5B-A7F6-33BF-EE5903B9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kubectl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get</a:t>
            </a:r>
            <a:r>
              <a:rPr lang="de-CH" sz="1800" dirty="0">
                <a:solidFill>
                  <a:schemeClr val="tx2"/>
                </a:solidFill>
                <a:highlight>
                  <a:srgbClr val="FFFF00"/>
                </a:highlight>
              </a:rPr>
              <a:t> </a:t>
            </a:r>
            <a:r>
              <a:rPr lang="de-CH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svc</a:t>
            </a:r>
            <a:endParaRPr lang="de-CH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de-CH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C0C0C0"/>
                </a:highlight>
              </a:rPr>
              <a:t># Editing a specified service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$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kubectl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 edit svc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00"/>
                </a:highlight>
              </a:rPr>
              <a:t>prometheus</a:t>
            </a:r>
            <a:r>
              <a:rPr lang="en-US" sz="1800" dirty="0">
                <a:solidFill>
                  <a:schemeClr val="tx2"/>
                </a:solidFill>
                <a:highlight>
                  <a:srgbClr val="FFFF00"/>
                </a:highlight>
              </a:rPr>
              <a:t>-server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ighlight>
                  <a:srgbClr val="FF0000"/>
                </a:highlight>
              </a:rPr>
              <a:t>=&gt;</a:t>
            </a:r>
            <a:r>
              <a:rPr lang="en-US" sz="1800" dirty="0" err="1">
                <a:solidFill>
                  <a:schemeClr val="tx2"/>
                </a:solidFill>
                <a:highlight>
                  <a:srgbClr val="FF0000"/>
                </a:highlight>
              </a:rPr>
              <a:t>ClusterIp</a:t>
            </a:r>
            <a:r>
              <a:rPr lang="en-US" sz="1800" dirty="0">
                <a:solidFill>
                  <a:schemeClr val="tx2"/>
                </a:solidFill>
                <a:highlight>
                  <a:srgbClr val="FF0000"/>
                </a:highlight>
              </a:rPr>
              <a:t> instead of </a:t>
            </a:r>
            <a:r>
              <a:rPr lang="en-US" sz="1800" dirty="0" err="1">
                <a:solidFill>
                  <a:schemeClr val="tx2"/>
                </a:solidFill>
                <a:highlight>
                  <a:srgbClr val="FF0000"/>
                </a:highlight>
              </a:rPr>
              <a:t>NodePort</a:t>
            </a:r>
            <a:endParaRPr lang="de-CH" sz="1800" dirty="0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E9C1E42-AF6F-BBDB-8D82-6C3FFD38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" y="271776"/>
            <a:ext cx="15485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9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47373-2DBE-D4AF-6EE5-7E23A384A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641" y="338328"/>
            <a:ext cx="5029200" cy="17739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CH" sz="1800">
                <a:solidFill>
                  <a:schemeClr val="tx2"/>
                </a:solidFill>
                <a:highlight>
                  <a:srgbClr val="FFFF00"/>
                </a:highlight>
              </a:rPr>
              <a:t>$ kubectl get pods</a:t>
            </a:r>
          </a:p>
          <a:p>
            <a:pPr marL="0" indent="0">
              <a:buNone/>
            </a:pPr>
            <a:endParaRPr lang="de-CH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CH" sz="1800">
                <a:solidFill>
                  <a:schemeClr val="tx2"/>
                </a:solidFill>
                <a:highlight>
                  <a:srgbClr val="FFFF00"/>
                </a:highlight>
              </a:rPr>
              <a:t>$ kubectl get svc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F2C8EF-0DC3-7326-EA37-B39E7D4E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288" y="207694"/>
            <a:ext cx="1508181" cy="771904"/>
          </a:xfrm>
          <a:prstGeom prst="rect">
            <a:avLst/>
          </a:prstGeom>
        </p:spPr>
      </p:pic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BA42061-CCA1-E5DA-F658-94649DC8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6" y="2881436"/>
            <a:ext cx="10905446" cy="28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Breitbild</PresentationFormat>
  <Paragraphs>121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Kubernetes Resource Requirements</vt:lpstr>
      <vt:lpstr>Grafana Install</vt:lpstr>
      <vt:lpstr>PowerPoint-Präsentation</vt:lpstr>
      <vt:lpstr>PowerPoint-Präsentation</vt:lpstr>
      <vt:lpstr>PowerPoint-Präsentation</vt:lpstr>
      <vt:lpstr>Architekturübersicht</vt:lpstr>
      <vt:lpstr>PowerPoint-Präsentation</vt:lpstr>
      <vt:lpstr> Here are the advantages of using clusters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Yasin Kereci</dc:creator>
  <cp:lastModifiedBy>Yasin Kereci</cp:lastModifiedBy>
  <cp:revision>4</cp:revision>
  <dcterms:created xsi:type="dcterms:W3CDTF">2023-12-05T07:46:30Z</dcterms:created>
  <dcterms:modified xsi:type="dcterms:W3CDTF">2023-12-06T16:01:37Z</dcterms:modified>
</cp:coreProperties>
</file>